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7053263" cy="93091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6086" autoAdjust="0"/>
  </p:normalViewPr>
  <p:slideViewPr>
    <p:cSldViewPr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2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F391E5-4767-0E3C-E4D8-EA50DE66B2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87" tIns="46744" rIns="93487" bIns="46744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Spring 2023 Gospel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B14B4-8B11-0D25-9C18-7BFB089A91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87" tIns="46744" rIns="93487" bIns="46744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4/27/2023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EF121-04AE-6278-A140-2CEB956090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56414" cy="467071"/>
          </a:xfrm>
          <a:prstGeom prst="rect">
            <a:avLst/>
          </a:prstGeom>
        </p:spPr>
        <p:txBody>
          <a:bodyPr vert="horz" lIns="93487" tIns="46744" rIns="93487" bIns="46744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Drew Forrest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4A9E3-D887-D8B2-00D8-63DBED9DD0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95217" y="8842031"/>
            <a:ext cx="3056414" cy="467071"/>
          </a:xfrm>
          <a:prstGeom prst="rect">
            <a:avLst/>
          </a:prstGeom>
        </p:spPr>
        <p:txBody>
          <a:bodyPr vert="horz" lIns="93487" tIns="46744" rIns="93487" bIns="46744" rtlCol="0" anchor="b"/>
          <a:lstStyle>
            <a:lvl1pPr algn="r">
              <a:defRPr sz="1200"/>
            </a:lvl1pPr>
          </a:lstStyle>
          <a:p>
            <a:fld id="{C2AF90B0-9898-46BC-AE2A-0FD668F47E5C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80402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87" tIns="46744" rIns="93487" bIns="46744" rtlCol="0"/>
          <a:lstStyle>
            <a:lvl1pPr algn="l">
              <a:defRPr sz="1200"/>
            </a:lvl1pPr>
          </a:lstStyle>
          <a:p>
            <a:r>
              <a:rPr lang="en-US"/>
              <a:t>Spring 2023 Gospel Meeting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87" tIns="46744" rIns="93487" bIns="46744" rtlCol="0"/>
          <a:lstStyle>
            <a:lvl1pPr algn="r">
              <a:defRPr sz="1200"/>
            </a:lvl1pPr>
          </a:lstStyle>
          <a:p>
            <a:r>
              <a:rPr lang="en-US"/>
              <a:t>4/27/2023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3513" y="1163638"/>
            <a:ext cx="4186237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87" tIns="46744" rIns="93487" bIns="467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87" tIns="46744" rIns="93487" bIns="467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56414" cy="467071"/>
          </a:xfrm>
          <a:prstGeom prst="rect">
            <a:avLst/>
          </a:prstGeom>
        </p:spPr>
        <p:txBody>
          <a:bodyPr vert="horz" lIns="93487" tIns="46744" rIns="93487" bIns="46744" rtlCol="0" anchor="b"/>
          <a:lstStyle>
            <a:lvl1pPr algn="l">
              <a:defRPr sz="1200"/>
            </a:lvl1pPr>
          </a:lstStyle>
          <a:p>
            <a:r>
              <a:rPr lang="en-US"/>
              <a:t>Drew Forrest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1"/>
            <a:ext cx="3056414" cy="467071"/>
          </a:xfrm>
          <a:prstGeom prst="rect">
            <a:avLst/>
          </a:prstGeom>
        </p:spPr>
        <p:txBody>
          <a:bodyPr vert="horz" lIns="93487" tIns="46744" rIns="93487" bIns="46744" rtlCol="0" anchor="b"/>
          <a:lstStyle>
            <a:lvl1pPr algn="r">
              <a:defRPr sz="1200"/>
            </a:lvl1pPr>
          </a:lstStyle>
          <a:p>
            <a:fld id="{4B65A453-21B8-42EE-A895-5FE93792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3856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9" name="Group 31"/>
          <p:cNvGrpSpPr>
            <a:grpSpLocks/>
          </p:cNvGrpSpPr>
          <p:nvPr/>
        </p:nvGrpSpPr>
        <p:grpSpPr bwMode="auto">
          <a:xfrm>
            <a:off x="284163" y="358775"/>
            <a:ext cx="8577262" cy="6067425"/>
            <a:chOff x="179" y="226"/>
            <a:chExt cx="5403" cy="3822"/>
          </a:xfrm>
        </p:grpSpPr>
        <p:grpSp>
          <p:nvGrpSpPr>
            <p:cNvPr id="2077" name="Group 29"/>
            <p:cNvGrpSpPr>
              <a:grpSpLocks/>
            </p:cNvGrpSpPr>
            <p:nvPr/>
          </p:nvGrpSpPr>
          <p:grpSpPr bwMode="auto">
            <a:xfrm>
              <a:off x="179" y="226"/>
              <a:ext cx="5403" cy="3822"/>
              <a:chOff x="179" y="226"/>
              <a:chExt cx="5403" cy="3822"/>
            </a:xfrm>
          </p:grpSpPr>
          <p:sp>
            <p:nvSpPr>
              <p:cNvPr id="2050" name="Rectangle 2"/>
              <p:cNvSpPr>
                <a:spLocks noChangeArrowheads="1"/>
              </p:cNvSpPr>
              <p:nvPr/>
            </p:nvSpPr>
            <p:spPr bwMode="white">
              <a:xfrm>
                <a:off x="179" y="22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51" name="Rectangle 3"/>
              <p:cNvSpPr>
                <a:spLocks noChangeArrowheads="1"/>
              </p:cNvSpPr>
              <p:nvPr/>
            </p:nvSpPr>
            <p:spPr bwMode="white">
              <a:xfrm>
                <a:off x="179" y="37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52" name="Rectangle 4"/>
              <p:cNvSpPr>
                <a:spLocks noChangeArrowheads="1"/>
              </p:cNvSpPr>
              <p:nvPr/>
            </p:nvSpPr>
            <p:spPr bwMode="white">
              <a:xfrm>
                <a:off x="179" y="51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53" name="Rectangle 5"/>
              <p:cNvSpPr>
                <a:spLocks noChangeArrowheads="1"/>
              </p:cNvSpPr>
              <p:nvPr/>
            </p:nvSpPr>
            <p:spPr bwMode="white">
              <a:xfrm>
                <a:off x="179" y="65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white">
              <a:xfrm>
                <a:off x="179" y="80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white">
              <a:xfrm>
                <a:off x="179" y="94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white">
              <a:xfrm>
                <a:off x="179" y="109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white">
              <a:xfrm>
                <a:off x="179" y="123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white">
              <a:xfrm>
                <a:off x="179" y="137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white">
              <a:xfrm>
                <a:off x="179" y="152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white">
              <a:xfrm>
                <a:off x="179" y="166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white">
              <a:xfrm>
                <a:off x="179" y="181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white">
              <a:xfrm>
                <a:off x="179" y="195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white">
              <a:xfrm>
                <a:off x="179" y="209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white">
              <a:xfrm>
                <a:off x="179" y="224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white">
              <a:xfrm>
                <a:off x="179" y="238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white">
              <a:xfrm>
                <a:off x="179" y="253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white">
              <a:xfrm>
                <a:off x="179" y="267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white">
              <a:xfrm>
                <a:off x="179" y="281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white">
              <a:xfrm>
                <a:off x="179" y="296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white">
              <a:xfrm>
                <a:off x="179" y="310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white">
              <a:xfrm>
                <a:off x="179" y="325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white">
              <a:xfrm>
                <a:off x="179" y="339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white">
              <a:xfrm>
                <a:off x="179" y="353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white">
              <a:xfrm>
                <a:off x="179" y="368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white">
              <a:xfrm>
                <a:off x="179" y="382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white">
              <a:xfrm>
                <a:off x="179" y="397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078" name="Rectangle 30"/>
            <p:cNvSpPr>
              <a:spLocks noChangeArrowheads="1"/>
            </p:cNvSpPr>
            <p:nvPr/>
          </p:nvSpPr>
          <p:spPr bwMode="ltGray">
            <a:xfrm>
              <a:off x="336" y="960"/>
              <a:ext cx="5088" cy="2784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80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FFF84EE-FEB4-4B1A-BB69-0F3259164CC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F4361-9467-4F77-BF01-92F36404A6B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381000"/>
            <a:ext cx="5678487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F95F7-30C0-45BD-928B-168DC92FF9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9985F-1B59-4FD3-BD0F-73B6B4F15AB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D4AE2-D56A-4225-84C9-BF891BD7100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64D9A-98A1-485D-A0B3-1308AD9F921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1AABC-61F7-482F-B21B-D8C4370FF15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BF069-173E-4FC6-83A1-01E452373D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73B3-4C83-4E34-A65A-9CB868FC6A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C0B4E-0ABE-4B23-80B2-C8493CB4CC7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C7D83-0CB8-4035-BBB6-7E6A847656F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folHlink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roup 31"/>
          <p:cNvGrpSpPr>
            <a:grpSpLocks/>
          </p:cNvGrpSpPr>
          <p:nvPr/>
        </p:nvGrpSpPr>
        <p:grpSpPr bwMode="auto">
          <a:xfrm>
            <a:off x="284163" y="358775"/>
            <a:ext cx="8577262" cy="6067425"/>
            <a:chOff x="179" y="226"/>
            <a:chExt cx="5403" cy="3822"/>
          </a:xfrm>
        </p:grpSpPr>
        <p:grpSp>
          <p:nvGrpSpPr>
            <p:cNvPr id="1053" name="Group 29"/>
            <p:cNvGrpSpPr>
              <a:grpSpLocks/>
            </p:cNvGrpSpPr>
            <p:nvPr/>
          </p:nvGrpSpPr>
          <p:grpSpPr bwMode="auto">
            <a:xfrm>
              <a:off x="179" y="226"/>
              <a:ext cx="5403" cy="3822"/>
              <a:chOff x="179" y="226"/>
              <a:chExt cx="5403" cy="3822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hidden">
              <a:xfrm>
                <a:off x="179" y="22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hidden">
              <a:xfrm>
                <a:off x="179" y="37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8" name="Rectangle 4"/>
              <p:cNvSpPr>
                <a:spLocks noChangeArrowheads="1"/>
              </p:cNvSpPr>
              <p:nvPr/>
            </p:nvSpPr>
            <p:spPr bwMode="hidden">
              <a:xfrm>
                <a:off x="179" y="51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9" name="Rectangle 5"/>
              <p:cNvSpPr>
                <a:spLocks noChangeArrowheads="1"/>
              </p:cNvSpPr>
              <p:nvPr/>
            </p:nvSpPr>
            <p:spPr bwMode="hidden">
              <a:xfrm>
                <a:off x="179" y="65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hidden">
              <a:xfrm>
                <a:off x="179" y="80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hidden">
              <a:xfrm>
                <a:off x="179" y="94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hidden">
              <a:xfrm>
                <a:off x="179" y="109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hidden">
              <a:xfrm>
                <a:off x="179" y="123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hidden">
              <a:xfrm>
                <a:off x="179" y="137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hidden">
              <a:xfrm>
                <a:off x="179" y="152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hidden">
              <a:xfrm>
                <a:off x="179" y="166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hidden">
              <a:xfrm>
                <a:off x="179" y="181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hidden">
              <a:xfrm>
                <a:off x="179" y="195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hidden">
              <a:xfrm>
                <a:off x="179" y="209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hidden">
              <a:xfrm>
                <a:off x="179" y="224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hidden">
              <a:xfrm>
                <a:off x="179" y="238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hidden">
              <a:xfrm>
                <a:off x="179" y="253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hidden">
              <a:xfrm>
                <a:off x="179" y="267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hidden">
              <a:xfrm>
                <a:off x="179" y="281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hidden">
              <a:xfrm>
                <a:off x="179" y="296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hidden">
              <a:xfrm>
                <a:off x="179" y="310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hidden">
              <a:xfrm>
                <a:off x="179" y="325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hidden">
              <a:xfrm>
                <a:off x="179" y="3394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hidden">
              <a:xfrm>
                <a:off x="179" y="3538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hidden">
              <a:xfrm>
                <a:off x="179" y="3682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hidden">
              <a:xfrm>
                <a:off x="179" y="3826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hidden">
              <a:xfrm>
                <a:off x="179" y="3970"/>
                <a:ext cx="5403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54" name="Rectangle 30"/>
            <p:cNvSpPr>
              <a:spLocks noChangeArrowheads="1"/>
            </p:cNvSpPr>
            <p:nvPr/>
          </p:nvSpPr>
          <p:spPr bwMode="grayWhite">
            <a:xfrm>
              <a:off x="292" y="1012"/>
              <a:ext cx="5176" cy="29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5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BD6BF6-C9B8-48FB-8C5B-438343B304C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2843159"/>
            <a:ext cx="7772400" cy="1324081"/>
          </a:xfrm>
        </p:spPr>
        <p:txBody>
          <a:bodyPr>
            <a:spAutoFit/>
          </a:bodyPr>
          <a:lstStyle/>
          <a:p>
            <a:r>
              <a:rPr lang="en-US" sz="8000" b="1" dirty="0">
                <a:solidFill>
                  <a:schemeClr val="tx1"/>
                </a:solidFill>
              </a:rPr>
              <a:t>1 John 5:13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6680"/>
            <a:ext cx="7772400" cy="831639"/>
          </a:xfr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The Bible Teaches Security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227" y="1676400"/>
            <a:ext cx="7772400" cy="4595746"/>
          </a:xfrm>
        </p:spPr>
        <p:txBody>
          <a:bodyPr>
            <a:spAutoFit/>
          </a:bodyPr>
          <a:lstStyle/>
          <a:p>
            <a:r>
              <a:rPr lang="en-US" sz="4300" b="1" dirty="0"/>
              <a:t>Romans 8:35-39</a:t>
            </a:r>
          </a:p>
          <a:p>
            <a:pPr lvl="1"/>
            <a:r>
              <a:rPr lang="en-US" sz="3200" b="1" dirty="0"/>
              <a:t>IF a man loves Christ as he should, none of these will destroy his love.</a:t>
            </a:r>
          </a:p>
          <a:p>
            <a:pPr lvl="1"/>
            <a:r>
              <a:rPr lang="en-US" sz="3200" b="1" dirty="0"/>
              <a:t>More than Conquerors!</a:t>
            </a:r>
          </a:p>
          <a:p>
            <a:pPr lvl="1"/>
            <a:r>
              <a:rPr lang="en-US" sz="3200" b="1" dirty="0"/>
              <a:t>I am persuaded – NO power or force can make us quit loving God.</a:t>
            </a:r>
          </a:p>
          <a:p>
            <a:pPr lvl="1"/>
            <a:r>
              <a:rPr lang="en-US" sz="3200" b="1" dirty="0"/>
              <a:t>IF anyone quits, they do it of their own accord.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6680"/>
            <a:ext cx="7772400" cy="831639"/>
          </a:xfr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The Bible Teaches Security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35" y="1784051"/>
            <a:ext cx="8001000" cy="3930949"/>
          </a:xfrm>
        </p:spPr>
        <p:txBody>
          <a:bodyPr wrap="square">
            <a:spAutoFit/>
          </a:bodyPr>
          <a:lstStyle/>
          <a:p>
            <a:r>
              <a:rPr lang="en-US" sz="4300" b="1" dirty="0"/>
              <a:t>1 John 5:11-13</a:t>
            </a:r>
          </a:p>
          <a:p>
            <a:pPr lvl="1"/>
            <a:r>
              <a:rPr lang="en-US" sz="3200" b="1" dirty="0"/>
              <a:t>God has given us Eternal Life in His Son</a:t>
            </a:r>
          </a:p>
          <a:p>
            <a:r>
              <a:rPr lang="en-US" sz="3600" b="1" dirty="0"/>
              <a:t>John 10:10</a:t>
            </a:r>
          </a:p>
          <a:p>
            <a:pPr lvl="1"/>
            <a:r>
              <a:rPr lang="en-US" sz="3200" b="1" dirty="0"/>
              <a:t>Abundant Life in Christ</a:t>
            </a:r>
          </a:p>
          <a:p>
            <a:r>
              <a:rPr lang="en-US" sz="3600" b="1" dirty="0"/>
              <a:t>Mark 10:29-30, “in the age to come”</a:t>
            </a:r>
          </a:p>
          <a:p>
            <a:r>
              <a:rPr lang="en-US" sz="3600" b="1" dirty="0"/>
              <a:t>Titus 1:2 – Promised From Eternity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6680"/>
            <a:ext cx="7772400" cy="831639"/>
          </a:xfr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The Bible Teaches Security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0744"/>
            <a:ext cx="7772400" cy="4518802"/>
          </a:xfrm>
        </p:spPr>
        <p:txBody>
          <a:bodyPr>
            <a:spAutoFit/>
          </a:bodyPr>
          <a:lstStyle/>
          <a:p>
            <a:r>
              <a:rPr lang="en-US" sz="4300" b="1" dirty="0"/>
              <a:t>We do not hope for that which we already have</a:t>
            </a:r>
          </a:p>
          <a:p>
            <a:r>
              <a:rPr lang="en-US" sz="3600" b="1" dirty="0"/>
              <a:t>1 John 2:25, “promised eternal life”</a:t>
            </a:r>
          </a:p>
          <a:p>
            <a:r>
              <a:rPr lang="en-US" sz="3600" b="1" dirty="0"/>
              <a:t>Those who “keep on believing” may have eternal life – 1 John 5:13</a:t>
            </a:r>
          </a:p>
          <a:p>
            <a:r>
              <a:rPr lang="en-US" sz="3600" b="1" dirty="0"/>
              <a:t>Believer may Cease to Believe – forsake Him Who has life eternal</a:t>
            </a:r>
            <a:endParaRPr lang="en-US" sz="3200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6680"/>
            <a:ext cx="7772400" cy="831639"/>
          </a:xfr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The Bible Teaches Security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3714"/>
            <a:ext cx="7772400" cy="2970686"/>
          </a:xfrm>
        </p:spPr>
        <p:txBody>
          <a:bodyPr>
            <a:spAutoFit/>
          </a:bodyPr>
          <a:lstStyle/>
          <a:p>
            <a:r>
              <a:rPr lang="en-US" sz="4300" b="1" dirty="0"/>
              <a:t>1 Timothy 5:11-12</a:t>
            </a:r>
          </a:p>
          <a:p>
            <a:pPr lvl="1"/>
            <a:r>
              <a:rPr lang="en-US" sz="4000" b="1" dirty="0"/>
              <a:t>“cast off their first faith”</a:t>
            </a:r>
            <a:endParaRPr lang="en-US" sz="3600" b="1" dirty="0"/>
          </a:p>
          <a:p>
            <a:r>
              <a:rPr lang="en-US" sz="4000" b="1" dirty="0"/>
              <a:t>2 Timothy 2:16-17</a:t>
            </a:r>
          </a:p>
          <a:p>
            <a:pPr lvl="1"/>
            <a:r>
              <a:rPr lang="en-US" sz="4000" b="1" dirty="0"/>
              <a:t>“increase to more ungodliness”</a:t>
            </a:r>
            <a:endParaRPr lang="en-US" sz="2800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27" y="536681"/>
            <a:ext cx="8839200" cy="831639"/>
          </a:xfr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We Know We Have Eternal Life!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28800"/>
            <a:ext cx="7772400" cy="3139963"/>
          </a:xfr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6600" b="1" dirty="0"/>
              <a:t>What must we do to have this knowledge?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4347"/>
            <a:ext cx="7772400" cy="1016305"/>
          </a:xfrm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1 John 1:5-10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495" y="1476081"/>
            <a:ext cx="8151813" cy="4953000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u="sng" dirty="0"/>
              <a:t>Walk in the light</a:t>
            </a:r>
            <a:r>
              <a:rPr lang="en-US" sz="3600" b="1" dirty="0"/>
              <a:t> – continuing walk.</a:t>
            </a:r>
          </a:p>
          <a:p>
            <a:pPr>
              <a:buNone/>
            </a:pPr>
            <a:r>
              <a:rPr lang="en-US" sz="3600" b="1" u="sng" dirty="0"/>
              <a:t>Blood cleanses</a:t>
            </a:r>
            <a:r>
              <a:rPr lang="en-US" sz="3600" b="1" dirty="0"/>
              <a:t> – depends on our walking in the light</a:t>
            </a:r>
          </a:p>
          <a:p>
            <a:pPr>
              <a:buNone/>
            </a:pPr>
            <a:r>
              <a:rPr lang="en-US" sz="3600" b="1" u="sng" dirty="0"/>
              <a:t>From all sin</a:t>
            </a:r>
            <a:r>
              <a:rPr lang="en-US" sz="3600" b="1" dirty="0"/>
              <a:t> – any kind of sin</a:t>
            </a:r>
          </a:p>
          <a:p>
            <a:pPr>
              <a:buNone/>
            </a:pPr>
            <a:r>
              <a:rPr lang="en-US" sz="3600" b="1" u="sng" dirty="0"/>
              <a:t>Confess our sins</a:t>
            </a:r>
            <a:r>
              <a:rPr lang="en-US" sz="3600" b="1" dirty="0"/>
              <a:t> – “keep on confessing” – James 5:16</a:t>
            </a:r>
          </a:p>
          <a:p>
            <a:pPr>
              <a:buNone/>
            </a:pPr>
            <a:r>
              <a:rPr lang="en-US" sz="3600" b="1" u="sng" dirty="0"/>
              <a:t>God is Faithful – Cleanse from sins</a:t>
            </a:r>
            <a:r>
              <a:rPr lang="en-US" sz="3600" b="1" dirty="0"/>
              <a:t> – all sins we confess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4347"/>
            <a:ext cx="7772400" cy="1016305"/>
          </a:xfrm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1 John 2:1-2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24000"/>
            <a:ext cx="7772400" cy="4953000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3600" b="1" u="sng" dirty="0"/>
              <a:t>That may not sin</a:t>
            </a:r>
            <a:r>
              <a:rPr lang="en-US" sz="3600" b="1" dirty="0"/>
              <a:t> – to keep from participating in sin.</a:t>
            </a:r>
          </a:p>
          <a:p>
            <a:pPr>
              <a:buNone/>
            </a:pPr>
            <a:r>
              <a:rPr lang="en-US" sz="3600" b="1" u="sng" dirty="0"/>
              <a:t>Advocate</a:t>
            </a:r>
            <a:r>
              <a:rPr lang="en-US" sz="3600" b="1" dirty="0"/>
              <a:t> – to represent one in court. Jesus pleading our cause before God’s bar of divine justice.</a:t>
            </a:r>
          </a:p>
          <a:p>
            <a:pPr>
              <a:buNone/>
            </a:pPr>
            <a:r>
              <a:rPr lang="en-US" sz="3600" b="1" dirty="0"/>
              <a:t>	Righteous pleads for unrighteous</a:t>
            </a:r>
          </a:p>
          <a:p>
            <a:pPr>
              <a:buNone/>
            </a:pPr>
            <a:r>
              <a:rPr lang="en-US" sz="3600" b="1" u="sng" dirty="0"/>
              <a:t>Propitiation</a:t>
            </a:r>
            <a:r>
              <a:rPr lang="en-US" sz="3600" b="1" dirty="0"/>
              <a:t> – appease, render favorable, conciliate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4347"/>
            <a:ext cx="7772400" cy="1016305"/>
          </a:xfrm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1 John 1:8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931" y="1773330"/>
            <a:ext cx="7850187" cy="4094070"/>
          </a:xfrm>
        </p:spPr>
        <p:txBody>
          <a:bodyPr wrap="square">
            <a:spAutoFit/>
          </a:bodyPr>
          <a:lstStyle/>
          <a:p>
            <a:pPr marL="274320">
              <a:spcBef>
                <a:spcPts val="0"/>
              </a:spcBef>
              <a:buNone/>
            </a:pPr>
            <a:r>
              <a:rPr lang="en-US" sz="3600" b="1" dirty="0"/>
              <a:t>We All Sin!</a:t>
            </a:r>
          </a:p>
          <a:p>
            <a:pPr marL="274320">
              <a:spcBef>
                <a:spcPts val="0"/>
              </a:spcBef>
              <a:buNone/>
            </a:pPr>
            <a:r>
              <a:rPr lang="en-US" sz="3600" b="1" dirty="0"/>
              <a:t>Cannot Willfully Practice Sin</a:t>
            </a:r>
          </a:p>
          <a:p>
            <a:pPr marL="274320" algn="ctr">
              <a:spcBef>
                <a:spcPts val="0"/>
              </a:spcBef>
              <a:buNone/>
            </a:pPr>
            <a:r>
              <a:rPr lang="en-US" sz="4400" b="1" dirty="0"/>
              <a:t>1 John 3:9</a:t>
            </a:r>
          </a:p>
          <a:p>
            <a:pPr marL="274320">
              <a:spcBef>
                <a:spcPts val="0"/>
              </a:spcBef>
              <a:buNone/>
            </a:pPr>
            <a:r>
              <a:rPr lang="en-US" sz="3600" b="1" u="sng" dirty="0"/>
              <a:t>Born of God</a:t>
            </a:r>
            <a:r>
              <a:rPr lang="en-US" sz="3600" b="1" dirty="0"/>
              <a:t> – Children of God</a:t>
            </a:r>
          </a:p>
          <a:p>
            <a:pPr marL="274320">
              <a:spcBef>
                <a:spcPts val="0"/>
              </a:spcBef>
              <a:buNone/>
            </a:pPr>
            <a:r>
              <a:rPr lang="en-US" sz="3600" b="1" u="sng" dirty="0"/>
              <a:t>Does not sin</a:t>
            </a:r>
            <a:r>
              <a:rPr lang="en-US" sz="3600" b="1" dirty="0"/>
              <a:t> – does not keep on sinning</a:t>
            </a:r>
          </a:p>
          <a:p>
            <a:pPr marL="274320">
              <a:spcBef>
                <a:spcPts val="0"/>
              </a:spcBef>
              <a:buNone/>
            </a:pPr>
            <a:r>
              <a:rPr lang="en-US" sz="3600" b="1" dirty="0"/>
              <a:t>	How can we Not Sin? Luke 8:11 – Seed is the Word of God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4347"/>
            <a:ext cx="7772400" cy="1016305"/>
          </a:xfrm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1 John 1:8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39575"/>
            <a:ext cx="7772400" cy="4432625"/>
          </a:xfrm>
        </p:spPr>
        <p:txBody>
          <a:bodyPr>
            <a:spAutoFit/>
          </a:bodyPr>
          <a:lstStyle/>
          <a:p>
            <a:pPr marL="274320">
              <a:spcBef>
                <a:spcPts val="1200"/>
              </a:spcBef>
              <a:buNone/>
            </a:pPr>
            <a:r>
              <a:rPr lang="en-US" sz="3600" b="1" u="sng" dirty="0"/>
              <a:t>Remains in him</a:t>
            </a:r>
            <a:r>
              <a:rPr lang="en-US" sz="3600" b="1" dirty="0"/>
              <a:t> –made its home in the heart of the one begotten.</a:t>
            </a:r>
            <a:endParaRPr lang="en-US" sz="3600" b="1" u="sng" dirty="0"/>
          </a:p>
          <a:p>
            <a:pPr marL="274320">
              <a:spcBef>
                <a:spcPts val="1200"/>
              </a:spcBef>
              <a:buNone/>
            </a:pPr>
            <a:r>
              <a:rPr lang="en-US" sz="3600" b="1" dirty="0"/>
              <a:t>Colossians 3:16, “Let the word of Christ dwell in you richly”</a:t>
            </a:r>
          </a:p>
          <a:p>
            <a:pPr marL="274320">
              <a:spcBef>
                <a:spcPts val="1200"/>
              </a:spcBef>
              <a:buNone/>
            </a:pPr>
            <a:r>
              <a:rPr lang="en-US" sz="3600" b="1" dirty="0"/>
              <a:t>Seed – Word of God – Forbids All Sin</a:t>
            </a:r>
          </a:p>
          <a:p>
            <a:pPr marL="274320">
              <a:spcBef>
                <a:spcPts val="1200"/>
              </a:spcBef>
              <a:buNone/>
            </a:pPr>
            <a:r>
              <a:rPr lang="en-US" sz="3600" b="1" dirty="0"/>
              <a:t>Psalm 119:11, “that I might not sin against You!”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349"/>
            <a:ext cx="7772400" cy="1570303"/>
          </a:xfr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Does Not Mean We Cannot Sin!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00200"/>
            <a:ext cx="7772400" cy="4755790"/>
          </a:xfrm>
        </p:spPr>
        <p:txBody>
          <a:bodyPr>
            <a:spAutoFit/>
          </a:bodyPr>
          <a:lstStyle/>
          <a:p>
            <a:pPr marL="274320">
              <a:spcBef>
                <a:spcPts val="600"/>
              </a:spcBef>
              <a:buNone/>
            </a:pPr>
            <a:r>
              <a:rPr lang="en-US" sz="3600" b="1" dirty="0"/>
              <a:t>1 John 1:10, “If we say we have not sinned, we make Him a liar, and His word is not in us.”</a:t>
            </a:r>
          </a:p>
          <a:p>
            <a:pPr marL="274320">
              <a:spcBef>
                <a:spcPts val="600"/>
              </a:spcBef>
              <a:buNone/>
            </a:pPr>
            <a:r>
              <a:rPr lang="en-US" sz="3600" b="1" dirty="0"/>
              <a:t>Can’t continue to live a life of sin – God’s Word is in us – it prohibits all sin</a:t>
            </a:r>
          </a:p>
          <a:p>
            <a:pPr marL="274320">
              <a:spcBef>
                <a:spcPts val="600"/>
              </a:spcBef>
              <a:buNone/>
            </a:pPr>
            <a:r>
              <a:rPr lang="en-US" sz="3600" b="1" dirty="0"/>
              <a:t>Means you Could – but</a:t>
            </a:r>
          </a:p>
          <a:p>
            <a:pPr marL="274320">
              <a:spcBef>
                <a:spcPts val="600"/>
              </a:spcBef>
              <a:buNone/>
            </a:pPr>
            <a:r>
              <a:rPr lang="en-US" sz="3600" b="1" dirty="0"/>
              <a:t>should not – punishment!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43845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515"/>
            <a:ext cx="7772400" cy="1477970"/>
          </a:xfrm>
        </p:spPr>
        <p:txBody>
          <a:bodyPr>
            <a:spAutoFit/>
          </a:bodyPr>
          <a:lstStyle/>
          <a:p>
            <a:r>
              <a:rPr lang="en-US" sz="4500" b="1" dirty="0">
                <a:solidFill>
                  <a:schemeClr val="tx1"/>
                </a:solidFill>
              </a:rPr>
              <a:t>“If you were to die now, would you be saved?”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884782"/>
          </a:xfrm>
        </p:spPr>
        <p:txBody>
          <a:bodyPr>
            <a:spAutoFit/>
          </a:bodyPr>
          <a:lstStyle/>
          <a:p>
            <a:r>
              <a:rPr lang="en-US" sz="4400" b="1" dirty="0"/>
              <a:t>62.5% said YES</a:t>
            </a:r>
          </a:p>
          <a:p>
            <a:r>
              <a:rPr lang="en-US" sz="4400" b="1" dirty="0"/>
              <a:t>37.5% said NOT SURE</a:t>
            </a:r>
          </a:p>
          <a:p>
            <a:r>
              <a:rPr lang="en-US" sz="4400" b="1" dirty="0"/>
              <a:t>0% said NO</a:t>
            </a:r>
          </a:p>
          <a:p>
            <a:r>
              <a:rPr lang="en-US" sz="4400" b="1" dirty="0"/>
              <a:t>4 out of 10 Christians Not Sure of their Own Salvation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6680"/>
            <a:ext cx="7772400" cy="831639"/>
          </a:xfr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Romans 6:1-2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87230"/>
            <a:ext cx="7772400" cy="4232570"/>
          </a:xfrm>
        </p:spPr>
        <p:txBody>
          <a:bodyPr>
            <a:spAutoFit/>
          </a:bodyPr>
          <a:lstStyle/>
          <a:p>
            <a:pPr marL="274320">
              <a:spcBef>
                <a:spcPts val="600"/>
              </a:spcBef>
              <a:buNone/>
            </a:pPr>
            <a:r>
              <a:rPr lang="en-US" sz="4400" b="1" dirty="0"/>
              <a:t>1 What shall we say then? Shall we continue in sin that grace may abound? </a:t>
            </a:r>
          </a:p>
          <a:p>
            <a:pPr marL="274320">
              <a:spcBef>
                <a:spcPts val="600"/>
              </a:spcBef>
              <a:buNone/>
            </a:pPr>
            <a:r>
              <a:rPr lang="en-US" sz="4400" b="1" dirty="0"/>
              <a:t>2 Certainly not! How shall we who died to sin live any longer in it?</a:t>
            </a:r>
            <a:r>
              <a:rPr lang="en-US" sz="3600" b="1" dirty="0"/>
              <a:t> (</a:t>
            </a:r>
            <a:r>
              <a:rPr lang="en-US" sz="4400" b="1" dirty="0"/>
              <a:t>NKJV)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IF you were to die today 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47800"/>
            <a:ext cx="7772400" cy="5181600"/>
          </a:xfrm>
        </p:spPr>
        <p:txBody>
          <a:bodyPr/>
          <a:lstStyle/>
          <a:p>
            <a:pPr marL="274320">
              <a:spcBef>
                <a:spcPts val="600"/>
              </a:spcBef>
              <a:buNone/>
            </a:pPr>
            <a:r>
              <a:rPr lang="en-US" sz="4300" b="1" dirty="0"/>
              <a:t>Would you be saved?</a:t>
            </a:r>
          </a:p>
          <a:p>
            <a:pPr marL="274320">
              <a:spcBef>
                <a:spcPts val="600"/>
              </a:spcBef>
              <a:buNone/>
            </a:pPr>
            <a:r>
              <a:rPr lang="en-US" sz="4300" b="1" dirty="0"/>
              <a:t>Should be 100% YES</a:t>
            </a:r>
          </a:p>
          <a:p>
            <a:pPr marL="274320">
              <a:spcBef>
                <a:spcPts val="600"/>
              </a:spcBef>
              <a:buNone/>
            </a:pPr>
            <a:r>
              <a:rPr lang="en-US" sz="4300" b="1" dirty="0"/>
              <a:t>2 Timothy 4:6-8</a:t>
            </a:r>
          </a:p>
          <a:p>
            <a:pPr marL="274320">
              <a:spcBef>
                <a:spcPts val="600"/>
              </a:spcBef>
              <a:buNone/>
            </a:pPr>
            <a:r>
              <a:rPr lang="en-US" sz="4300" b="1" dirty="0"/>
              <a:t>Blood of Christ Cleanses as Long as We Walk in the Light</a:t>
            </a:r>
          </a:p>
          <a:p>
            <a:pPr marL="274320">
              <a:spcBef>
                <a:spcPts val="600"/>
              </a:spcBef>
              <a:buNone/>
            </a:pPr>
            <a:r>
              <a:rPr lang="en-US" sz="4300" b="1" dirty="0"/>
              <a:t>Romans 8:1, “walk according to the Spirit”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sz="6600" b="1" dirty="0">
                <a:solidFill>
                  <a:schemeClr val="tx1"/>
                </a:solidFill>
              </a:rPr>
              <a:t>Two Extreme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583161"/>
          </a:xfrm>
        </p:spPr>
        <p:txBody>
          <a:bodyPr>
            <a:spAutoFit/>
          </a:bodyPr>
          <a:lstStyle/>
          <a:p>
            <a:r>
              <a:rPr lang="en-US" sz="5400" b="1" dirty="0"/>
              <a:t>Once Saved, Always Saved – cannot be lost</a:t>
            </a:r>
          </a:p>
          <a:p>
            <a:r>
              <a:rPr lang="en-US" sz="5400" b="1" dirty="0"/>
              <a:t>No Security – one is never safe or secure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6680"/>
            <a:ext cx="7772400" cy="831639"/>
          </a:xfr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The Bible Teaches Security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315670"/>
          </a:xfrm>
        </p:spPr>
        <p:txBody>
          <a:bodyPr>
            <a:spAutoFit/>
          </a:bodyPr>
          <a:lstStyle/>
          <a:p>
            <a:r>
              <a:rPr lang="en-US" sz="4400" b="1" dirty="0"/>
              <a:t>2 Timothy 1:7 </a:t>
            </a:r>
          </a:p>
          <a:p>
            <a:pPr lvl="1"/>
            <a:r>
              <a:rPr lang="en-US" sz="3600" b="1" u="sng" dirty="0"/>
              <a:t>Fear</a:t>
            </a:r>
            <a:r>
              <a:rPr lang="en-US" sz="3600" b="1" dirty="0"/>
              <a:t> – “fearfulness” ASV</a:t>
            </a:r>
            <a:br>
              <a:rPr lang="en-US" sz="3600" b="1" dirty="0"/>
            </a:br>
            <a:r>
              <a:rPr lang="en-US" sz="3600" b="1" dirty="0"/>
              <a:t>cowardice and timidity; not used in a good sense</a:t>
            </a:r>
          </a:p>
          <a:p>
            <a:pPr lvl="1"/>
            <a:r>
              <a:rPr lang="en-US" sz="3600" b="1" dirty="0"/>
              <a:t>Revelation 21:8 – afraid they would lose life or property if they served God.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6680"/>
            <a:ext cx="7772400" cy="831639"/>
          </a:xfr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The Bible Teaches Security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027" y="1664965"/>
            <a:ext cx="7924800" cy="4583435"/>
          </a:xfrm>
        </p:spPr>
        <p:txBody>
          <a:bodyPr wrap="square">
            <a:spAutoFit/>
          </a:bodyPr>
          <a:lstStyle/>
          <a:p>
            <a:r>
              <a:rPr lang="en-US" sz="4000" b="1" dirty="0"/>
              <a:t>1 John 4:18 </a:t>
            </a:r>
          </a:p>
          <a:p>
            <a:pPr lvl="2"/>
            <a:r>
              <a:rPr lang="en-US" sz="4000" b="1" dirty="0"/>
              <a:t>Fear – terror, dread of chastisement for disobedience</a:t>
            </a:r>
          </a:p>
          <a:p>
            <a:pPr lvl="1"/>
            <a:r>
              <a:rPr lang="en-US" sz="3900" b="1" u="sng" dirty="0"/>
              <a:t>Power</a:t>
            </a:r>
            <a:r>
              <a:rPr lang="en-US" sz="3900" b="1" dirty="0"/>
              <a:t> – not to work miracles but ability to overcome obstacles; Courage and resolution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6680"/>
            <a:ext cx="7772400" cy="831639"/>
          </a:xfr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The Bible Teaches Security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54" y="1773431"/>
            <a:ext cx="8220173" cy="4398769"/>
          </a:xfrm>
        </p:spPr>
        <p:txBody>
          <a:bodyPr wrap="square">
            <a:spAutoFit/>
          </a:bodyPr>
          <a:lstStyle/>
          <a:p>
            <a:pPr lvl="1"/>
            <a:r>
              <a:rPr lang="en-US" sz="3900" b="1" u="sng" dirty="0"/>
              <a:t>Love </a:t>
            </a:r>
            <a:r>
              <a:rPr lang="en-US" sz="3900" b="1" dirty="0"/>
              <a:t>– John 14:15; 1 John 4:19</a:t>
            </a:r>
          </a:p>
          <a:p>
            <a:pPr lvl="2"/>
            <a:r>
              <a:rPr lang="en-US" sz="3500" b="1" dirty="0"/>
              <a:t>Love is the incentive for all obedience</a:t>
            </a:r>
          </a:p>
          <a:p>
            <a:pPr lvl="1"/>
            <a:r>
              <a:rPr lang="en-US" sz="3900" b="1" u="sng" dirty="0"/>
              <a:t>Sound Mind</a:t>
            </a:r>
            <a:r>
              <a:rPr lang="en-US" sz="3900" b="1" dirty="0"/>
              <a:t> – “discipline” (ASV); self control; moderation; Judgment and clear understanding.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6680"/>
            <a:ext cx="7772400" cy="831639"/>
          </a:xfr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The Bible Teaches Security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9" y="1761120"/>
            <a:ext cx="7848600" cy="4411080"/>
          </a:xfrm>
        </p:spPr>
        <p:txBody>
          <a:bodyPr wrap="square">
            <a:spAutoFit/>
          </a:bodyPr>
          <a:lstStyle/>
          <a:p>
            <a:r>
              <a:rPr lang="en-US" sz="4300" b="1" dirty="0"/>
              <a:t>2 Timothy 1:12</a:t>
            </a:r>
          </a:p>
          <a:p>
            <a:pPr lvl="1"/>
            <a:r>
              <a:rPr lang="en-US" sz="3600" b="1" u="sng" dirty="0"/>
              <a:t>Believed</a:t>
            </a:r>
            <a:r>
              <a:rPr lang="en-US" sz="3600" b="1" dirty="0"/>
              <a:t> – action in past that continues and endures through present time.</a:t>
            </a:r>
          </a:p>
          <a:p>
            <a:pPr lvl="1"/>
            <a:r>
              <a:rPr lang="en-US" sz="3600" b="1" dirty="0"/>
              <a:t>If he died at that time, he knew he would be saved.</a:t>
            </a:r>
          </a:p>
          <a:p>
            <a:pPr lvl="1"/>
            <a:r>
              <a:rPr lang="en-US" sz="3600" b="1" dirty="0"/>
              <a:t>Committed Soul’s Salvation to God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6680"/>
            <a:ext cx="7772400" cy="831639"/>
          </a:xfr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The Bible Teaches Security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1313"/>
            <a:ext cx="7772400" cy="2638287"/>
          </a:xfrm>
        </p:spPr>
        <p:txBody>
          <a:bodyPr>
            <a:spAutoFit/>
          </a:bodyPr>
          <a:lstStyle/>
          <a:p>
            <a:r>
              <a:rPr lang="en-US" sz="4300" b="1" dirty="0"/>
              <a:t>Philippians 1:20-24</a:t>
            </a:r>
          </a:p>
          <a:p>
            <a:pPr lvl="1"/>
            <a:r>
              <a:rPr lang="en-US" sz="3600" b="1" u="sng" dirty="0"/>
              <a:t>To live is Christ, to die is gain</a:t>
            </a:r>
            <a:r>
              <a:rPr lang="en-US" sz="3600" b="1" dirty="0"/>
              <a:t> – </a:t>
            </a:r>
          </a:p>
          <a:p>
            <a:pPr lvl="1"/>
            <a:r>
              <a:rPr lang="en-US" sz="3600" b="1" dirty="0"/>
              <a:t>Can Only Say This if you KNOW where you stand with God!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6680"/>
            <a:ext cx="7772400" cy="831639"/>
          </a:xfr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The Bible Teaches Security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81" y="1447800"/>
            <a:ext cx="8610600" cy="4103304"/>
          </a:xfrm>
        </p:spPr>
        <p:txBody>
          <a:bodyPr wrap="square">
            <a:spAutoFit/>
          </a:bodyPr>
          <a:lstStyle/>
          <a:p>
            <a:r>
              <a:rPr lang="en-US" sz="4300" b="1" dirty="0"/>
              <a:t>Romans 8:35-39</a:t>
            </a:r>
          </a:p>
          <a:p>
            <a:pPr lvl="1"/>
            <a:r>
              <a:rPr lang="en-US" sz="3200" b="1" u="sng" dirty="0"/>
              <a:t>Who shall separate us from the love of Christ</a:t>
            </a:r>
            <a:r>
              <a:rPr lang="en-US" sz="3200" b="1" dirty="0"/>
              <a:t>? –</a:t>
            </a:r>
          </a:p>
          <a:p>
            <a:pPr lvl="1"/>
            <a:r>
              <a:rPr lang="en-US" sz="3200" b="1" dirty="0"/>
              <a:t>Love He has for us or Love we have for Him?</a:t>
            </a:r>
          </a:p>
          <a:p>
            <a:pPr lvl="1"/>
            <a:r>
              <a:rPr lang="en-US" sz="3200" b="1" dirty="0"/>
              <a:t>Means love we have for Him.</a:t>
            </a:r>
          </a:p>
          <a:p>
            <a:pPr lvl="1"/>
            <a:r>
              <a:rPr lang="en-US" sz="3200" b="1" dirty="0"/>
              <a:t>Evils without, tribulation, famine, sword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DLINES">
  <a:themeElements>
    <a:clrScheme name="Office Theme 1">
      <a:dk1>
        <a:srgbClr val="000000"/>
      </a:dk1>
      <a:lt1>
        <a:srgbClr val="FFFFFF"/>
      </a:lt1>
      <a:dk2>
        <a:srgbClr val="800000"/>
      </a:dk2>
      <a:lt2>
        <a:srgbClr val="FF7C80"/>
      </a:lt2>
      <a:accent1>
        <a:srgbClr val="FF9933"/>
      </a:accent1>
      <a:accent2>
        <a:srgbClr val="999933"/>
      </a:accent2>
      <a:accent3>
        <a:srgbClr val="C0AAAA"/>
      </a:accent3>
      <a:accent4>
        <a:srgbClr val="DADADA"/>
      </a:accent4>
      <a:accent5>
        <a:srgbClr val="FFCAAD"/>
      </a:accent5>
      <a:accent6>
        <a:srgbClr val="8A8A2D"/>
      </a:accent6>
      <a:hlink>
        <a:srgbClr val="FF0066"/>
      </a:hlink>
      <a:folHlink>
        <a:srgbClr val="CC00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800000"/>
        </a:dk2>
        <a:lt2>
          <a:srgbClr val="FF7C80"/>
        </a:lt2>
        <a:accent1>
          <a:srgbClr val="FF9933"/>
        </a:accent1>
        <a:accent2>
          <a:srgbClr val="999933"/>
        </a:accent2>
        <a:accent3>
          <a:srgbClr val="C0AAAA"/>
        </a:accent3>
        <a:accent4>
          <a:srgbClr val="DADADA"/>
        </a:accent4>
        <a:accent5>
          <a:srgbClr val="FFCAAD"/>
        </a:accent5>
        <a:accent6>
          <a:srgbClr val="8A8A2D"/>
        </a:accent6>
        <a:hlink>
          <a:srgbClr val="FF0066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ECFF"/>
        </a:lt1>
        <a:dk2>
          <a:srgbClr val="008080"/>
        </a:dk2>
        <a:lt2>
          <a:srgbClr val="99CCFF"/>
        </a:lt2>
        <a:accent1>
          <a:srgbClr val="00FFFF"/>
        </a:accent1>
        <a:accent2>
          <a:srgbClr val="3399FF"/>
        </a:accent2>
        <a:accent3>
          <a:srgbClr val="E2F4FF"/>
        </a:accent3>
        <a:accent4>
          <a:srgbClr val="000000"/>
        </a:accent4>
        <a:accent5>
          <a:srgbClr val="AAFFFF"/>
        </a:accent5>
        <a:accent6>
          <a:srgbClr val="2D8AE7"/>
        </a:accent6>
        <a:hlink>
          <a:srgbClr val="9966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EAEAEA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969696"/>
        </a:accent2>
        <a:accent3>
          <a:srgbClr val="F3F3F3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4B004B"/>
        </a:dk1>
        <a:lt1>
          <a:srgbClr val="EAEAEA"/>
        </a:lt1>
        <a:dk2>
          <a:srgbClr val="660066"/>
        </a:dk2>
        <a:lt2>
          <a:srgbClr val="00FFFF"/>
        </a:lt2>
        <a:accent1>
          <a:srgbClr val="FF9933"/>
        </a:accent1>
        <a:accent2>
          <a:srgbClr val="999933"/>
        </a:accent2>
        <a:accent3>
          <a:srgbClr val="B8AAB8"/>
        </a:accent3>
        <a:accent4>
          <a:srgbClr val="C8C8C8"/>
        </a:accent4>
        <a:accent5>
          <a:srgbClr val="FFCAAD"/>
        </a:accent5>
        <a:accent6>
          <a:srgbClr val="8A8A2D"/>
        </a:accent6>
        <a:hlink>
          <a:srgbClr val="CC33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66969"/>
        </a:dk1>
        <a:lt1>
          <a:srgbClr val="EAEAEA"/>
        </a:lt1>
        <a:dk2>
          <a:srgbClr val="009999"/>
        </a:dk2>
        <a:lt2>
          <a:srgbClr val="00CCCC"/>
        </a:lt2>
        <a:accent1>
          <a:srgbClr val="999933"/>
        </a:accent1>
        <a:accent2>
          <a:srgbClr val="663300"/>
        </a:accent2>
        <a:accent3>
          <a:srgbClr val="AACACA"/>
        </a:accent3>
        <a:accent4>
          <a:srgbClr val="C8C8C8"/>
        </a:accent4>
        <a:accent5>
          <a:srgbClr val="CACAAD"/>
        </a:accent5>
        <a:accent6>
          <a:srgbClr val="5C2D00"/>
        </a:accent6>
        <a:hlink>
          <a:srgbClr val="6600CC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CBCBCB"/>
        </a:lt1>
        <a:dk2>
          <a:srgbClr val="006699"/>
        </a:dk2>
        <a:lt2>
          <a:srgbClr val="00CCCC"/>
        </a:lt2>
        <a:accent1>
          <a:srgbClr val="FF9933"/>
        </a:accent1>
        <a:accent2>
          <a:srgbClr val="999933"/>
        </a:accent2>
        <a:accent3>
          <a:srgbClr val="AAB8CA"/>
        </a:accent3>
        <a:accent4>
          <a:srgbClr val="ADADAD"/>
        </a:accent4>
        <a:accent5>
          <a:srgbClr val="FFCAAD"/>
        </a:accent5>
        <a:accent6>
          <a:srgbClr val="8A8A2D"/>
        </a:accent6>
        <a:hlink>
          <a:srgbClr val="FF0066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REDLINES</Template>
  <TotalTime>446</TotalTime>
  <Words>806</Words>
  <Application>Microsoft Office PowerPoint</Application>
  <PresentationFormat>On-screen Show (4:3)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Arial</vt:lpstr>
      <vt:lpstr>Times New Roman</vt:lpstr>
      <vt:lpstr>REDLINES</vt:lpstr>
      <vt:lpstr>1 John 5:13</vt:lpstr>
      <vt:lpstr>“If you were to die now, would you be saved?”</vt:lpstr>
      <vt:lpstr>Two Extreme Views</vt:lpstr>
      <vt:lpstr>The Bible Teaches Security</vt:lpstr>
      <vt:lpstr>The Bible Teaches Security</vt:lpstr>
      <vt:lpstr>The Bible Teaches Security</vt:lpstr>
      <vt:lpstr>The Bible Teaches Security</vt:lpstr>
      <vt:lpstr>The Bible Teaches Security</vt:lpstr>
      <vt:lpstr>The Bible Teaches Security</vt:lpstr>
      <vt:lpstr>The Bible Teaches Security</vt:lpstr>
      <vt:lpstr>The Bible Teaches Security</vt:lpstr>
      <vt:lpstr>The Bible Teaches Security</vt:lpstr>
      <vt:lpstr>The Bible Teaches Security</vt:lpstr>
      <vt:lpstr>We Know We Have Eternal Life!</vt:lpstr>
      <vt:lpstr>1 John 1:5-10</vt:lpstr>
      <vt:lpstr>1 John 2:1-2</vt:lpstr>
      <vt:lpstr>1 John 1:8</vt:lpstr>
      <vt:lpstr>1 John 1:8</vt:lpstr>
      <vt:lpstr>Does Not Mean We Cannot Sin!</vt:lpstr>
      <vt:lpstr>Romans 6:1-2</vt:lpstr>
      <vt:lpstr>IF you were to die today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John 5:13</dc:title>
  <dc:creator>Gailen Evans</dc:creator>
  <cp:lastModifiedBy>Richard Lidh</cp:lastModifiedBy>
  <cp:revision>43</cp:revision>
  <cp:lastPrinted>2023-04-27T04:52:36Z</cp:lastPrinted>
  <dcterms:created xsi:type="dcterms:W3CDTF">2012-04-20T00:10:28Z</dcterms:created>
  <dcterms:modified xsi:type="dcterms:W3CDTF">2023-04-27T04:53:21Z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